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1" r:id="rId2"/>
    <p:sldId id="288" r:id="rId3"/>
    <p:sldId id="321" r:id="rId4"/>
    <p:sldId id="287" r:id="rId5"/>
    <p:sldId id="269" r:id="rId6"/>
    <p:sldId id="270" r:id="rId7"/>
    <p:sldId id="294" r:id="rId8"/>
    <p:sldId id="295" r:id="rId9"/>
    <p:sldId id="289" r:id="rId10"/>
    <p:sldId id="296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904"/>
    <a:srgbClr val="890424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3" autoAdjust="0"/>
    <p:restoredTop sz="87516" autoAdjust="0"/>
  </p:normalViewPr>
  <p:slideViewPr>
    <p:cSldViewPr snapToGrid="0" snapToObjects="1">
      <p:cViewPr varScale="1">
        <p:scale>
          <a:sx n="119" d="100"/>
          <a:sy n="119" d="100"/>
        </p:scale>
        <p:origin x="-1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CF4E-0AC6-FD4E-AC8D-5F6F92BDB31E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484B4-7915-9745-B83D-7948E03CA5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E1399-72EF-164B-A14A-C24BF67FB742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B04B8-2CCA-DD49-B602-781D16C31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04B8-2CCA-DD49-B602-781D16C311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Susan</a:t>
            </a:r>
            <a:r>
              <a:rPr lang="en-US" baseline="0" dirty="0" smtClean="0"/>
              <a:t> speaks about her book as part of the TED program. Rubrics can offer a standard/measure for use during contemplative periods and for analyzing work away from the group.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04B8-2CCA-DD49-B602-781D16C311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1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could start with any word; a medium, an artist, a kind of project, the title of the project, etc. </a:t>
            </a:r>
          </a:p>
          <a:p>
            <a:r>
              <a:rPr lang="en-US" baseline="0" dirty="0" smtClean="0"/>
              <a:t>Demonstrate on the board using “intaglio”.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04B8-2CCA-DD49-B602-781D16C311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28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04B8-2CCA-DD49-B602-781D16C311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2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B04B8-2CCA-DD49-B602-781D16C3117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2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7526-6EDA-934F-AC2E-2DE5021D43B6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E5E-8790-5140-BEAE-29A74B831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2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7526-6EDA-934F-AC2E-2DE5021D43B6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E5E-8790-5140-BEAE-29A74B831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2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7526-6EDA-934F-AC2E-2DE5021D43B6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E5E-8790-5140-BEAE-29A74B831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4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7526-6EDA-934F-AC2E-2DE5021D43B6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E5E-8790-5140-BEAE-29A74B831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8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7526-6EDA-934F-AC2E-2DE5021D43B6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E5E-8790-5140-BEAE-29A74B831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0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7526-6EDA-934F-AC2E-2DE5021D43B6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E5E-8790-5140-BEAE-29A74B831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7526-6EDA-934F-AC2E-2DE5021D43B6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E5E-8790-5140-BEAE-29A74B831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2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7526-6EDA-934F-AC2E-2DE5021D43B6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E5E-8790-5140-BEAE-29A74B831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8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7526-6EDA-934F-AC2E-2DE5021D43B6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E5E-8790-5140-BEAE-29A74B831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0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7526-6EDA-934F-AC2E-2DE5021D43B6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E5E-8790-5140-BEAE-29A74B831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4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7526-6EDA-934F-AC2E-2DE5021D43B6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E5E-8790-5140-BEAE-29A74B831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1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7526-6EDA-934F-AC2E-2DE5021D43B6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C8E5E-8790-5140-BEAE-29A74B831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050" y="1828158"/>
            <a:ext cx="7562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University of Alabama Arts and Sciences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Active </a:t>
            </a:r>
            <a:r>
              <a:rPr lang="en-US" sz="2800" b="1" dirty="0" smtClean="0">
                <a:latin typeface="Arial"/>
                <a:cs typeface="Arial"/>
              </a:rPr>
              <a:t>Learning Initiative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111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Active Learning Initiative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17" y="3304323"/>
            <a:ext cx="795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Creating and Using Rubrics in the Active Learning Classroom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915" y="4843189"/>
            <a:ext cx="5108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algn="ctr"/>
            <a:r>
              <a:rPr lang="en-US" dirty="0">
                <a:latin typeface="Arial"/>
                <a:cs typeface="Arial"/>
              </a:rPr>
              <a:t>Jessica Fordham Kidd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Marvin E. Latimer Jr., Ph.D.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Sarah </a:t>
            </a:r>
            <a:r>
              <a:rPr lang="en-US" dirty="0">
                <a:latin typeface="Arial"/>
                <a:cs typeface="Arial"/>
              </a:rPr>
              <a:t>Marshall, M.F.A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Lucy Curzon, Ph.D.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0053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6" y="1296074"/>
            <a:ext cx="7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285" y="331113"/>
            <a:ext cx="814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For Example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1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6" y="1296074"/>
            <a:ext cx="7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290" y="341967"/>
            <a:ext cx="8113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WHY are you here?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(our assumptions)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74336" y="161249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You were attracted by the idea of </a:t>
            </a:r>
            <a:r>
              <a:rPr lang="en-US" sz="2600" b="1" dirty="0" smtClean="0">
                <a:solidFill>
                  <a:schemeClr val="tx1"/>
                </a:solidFill>
              </a:rPr>
              <a:t>improving</a:t>
            </a:r>
            <a:r>
              <a:rPr lang="en-US" sz="2600" dirty="0" smtClean="0">
                <a:solidFill>
                  <a:schemeClr val="tx1"/>
                </a:solidFill>
              </a:rPr>
              <a:t> your rubrics or feel a sense of </a:t>
            </a:r>
            <a:r>
              <a:rPr lang="en-US" sz="2600" b="1" dirty="0" smtClean="0">
                <a:solidFill>
                  <a:schemeClr val="tx1"/>
                </a:solidFill>
              </a:rPr>
              <a:t>dissatisfaction</a:t>
            </a:r>
            <a:r>
              <a:rPr lang="en-US" sz="2600" dirty="0" smtClean="0">
                <a:solidFill>
                  <a:schemeClr val="tx1"/>
                </a:solidFill>
              </a:rPr>
              <a:t> with those you already have in place.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You feel some </a:t>
            </a:r>
            <a:r>
              <a:rPr lang="en-US" sz="2600" b="1" dirty="0" smtClean="0">
                <a:solidFill>
                  <a:schemeClr val="tx1"/>
                </a:solidFill>
              </a:rPr>
              <a:t>ambiguity about the usefulness of rubrics </a:t>
            </a:r>
            <a:r>
              <a:rPr lang="en-US" sz="2600" dirty="0" smtClean="0">
                <a:solidFill>
                  <a:schemeClr val="tx1"/>
                </a:solidFill>
              </a:rPr>
              <a:t>and are looking for persuasive evidence of their efficacy.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Your professional situation </a:t>
            </a:r>
            <a:r>
              <a:rPr lang="en-US" sz="2600" b="1" dirty="0" smtClean="0">
                <a:solidFill>
                  <a:schemeClr val="tx1"/>
                </a:solidFill>
              </a:rPr>
              <a:t>dictates the implementation </a:t>
            </a:r>
            <a:r>
              <a:rPr lang="en-US" sz="2600" dirty="0" smtClean="0">
                <a:solidFill>
                  <a:schemeClr val="tx1"/>
                </a:solidFill>
              </a:rPr>
              <a:t>of rubrics for retention, accreditation, and quality enhancement.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Coordinate </a:t>
            </a:r>
            <a:r>
              <a:rPr lang="en-US" sz="2600" b="1" dirty="0" smtClean="0">
                <a:solidFill>
                  <a:schemeClr val="tx1"/>
                </a:solidFill>
              </a:rPr>
              <a:t>departmental standards </a:t>
            </a:r>
            <a:r>
              <a:rPr lang="en-US" sz="2600" dirty="0" smtClean="0">
                <a:solidFill>
                  <a:schemeClr val="tx1"/>
                </a:solidFill>
              </a:rPr>
              <a:t>across a broad range (multiple sections of introductory courses, facilitate grading by multiple instructors).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5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6" y="1296074"/>
            <a:ext cx="7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290" y="341967"/>
            <a:ext cx="811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Creating Better Rubrics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74336" y="160265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Create rubrics that: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truly reflect your goals and values; the places that you find joy in teaching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incorporate students’ goals and values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encourage happy accidents, blundering, back-tracking, etc. (i.e., that don’t privilege only traditional, linear thinking).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facilitate peer and self-assessment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Find creative or innovative ways to measure and describe quality.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3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6" y="1296074"/>
            <a:ext cx="7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290" y="341967"/>
            <a:ext cx="811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Rubrics – Strengths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20328" y="1568692"/>
            <a:ext cx="8303342" cy="4835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Provide structure when a wide field of possibilities can be overwhelming/paralyzing.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Improve communication by providing </a:t>
            </a:r>
            <a:r>
              <a:rPr lang="en-US" sz="2600" b="1" dirty="0" smtClean="0">
                <a:solidFill>
                  <a:schemeClr val="tx1"/>
                </a:solidFill>
              </a:rPr>
              <a:t>common standards </a:t>
            </a:r>
            <a:r>
              <a:rPr lang="en-US" sz="2600" dirty="0" smtClean="0">
                <a:solidFill>
                  <a:schemeClr val="tx1"/>
                </a:solidFill>
              </a:rPr>
              <a:t>for evaluating performance.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Introduce vocabulary and provide practice that are used useful skills for </a:t>
            </a:r>
            <a:r>
              <a:rPr lang="en-US" sz="2600" b="1" dirty="0" smtClean="0">
                <a:solidFill>
                  <a:schemeClr val="tx1"/>
                </a:solidFill>
              </a:rPr>
              <a:t>analyzing and evaluating </a:t>
            </a:r>
            <a:r>
              <a:rPr lang="en-US" sz="2600" dirty="0" smtClean="0">
                <a:solidFill>
                  <a:schemeClr val="tx1"/>
                </a:solidFill>
              </a:rPr>
              <a:t>(Bloom’s). 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Provide a tool for </a:t>
            </a:r>
            <a:r>
              <a:rPr lang="en-US" sz="2600" b="1" dirty="0" smtClean="0">
                <a:solidFill>
                  <a:schemeClr val="tx1"/>
                </a:solidFill>
              </a:rPr>
              <a:t>self-assessment</a:t>
            </a:r>
            <a:r>
              <a:rPr lang="en-US" sz="2600" dirty="0" smtClean="0">
                <a:solidFill>
                  <a:schemeClr val="tx1"/>
                </a:solidFill>
              </a:rPr>
              <a:t> before projects are critiqued/graded.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Tease apart different components that go into the act of making/creating.</a:t>
            </a:r>
          </a:p>
        </p:txBody>
      </p:sp>
    </p:spTree>
    <p:extLst>
      <p:ext uri="{BB962C8B-B14F-4D97-AF65-F5344CB8AC3E}">
        <p14:creationId xmlns:p14="http://schemas.microsoft.com/office/powerpoint/2010/main" val="209945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6" y="1296074"/>
            <a:ext cx="7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290" y="341967"/>
            <a:ext cx="8113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Rubrics – Supporting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Introverted Students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7525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Content Placeholder 3" descr="71853.jpg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303" r="-479"/>
          <a:stretch/>
        </p:blipFill>
        <p:spPr>
          <a:xfrm>
            <a:off x="457199" y="1905000"/>
            <a:ext cx="4054163" cy="3030794"/>
          </a:xfrm>
        </p:spPr>
      </p:pic>
      <p:sp>
        <p:nvSpPr>
          <p:cNvPr id="12" name="Content Placeholder 11"/>
          <p:cNvSpPr txBox="1">
            <a:spLocks noGrp="1"/>
          </p:cNvSpPr>
          <p:nvPr>
            <p:ph sz="half" idx="2"/>
          </p:nvPr>
        </p:nvSpPr>
        <p:spPr>
          <a:xfrm>
            <a:off x="4648200" y="1600199"/>
            <a:ext cx="3866237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Outlines research indicating that group dynamics strongly affect thought and behavior</a:t>
            </a:r>
          </a:p>
          <a:p>
            <a:r>
              <a:rPr lang="en-US" dirty="0" smtClean="0"/>
              <a:t>Introverted students often lose their voice during group and collaborative learning activities.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5290" y="5418873"/>
            <a:ext cx="385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www.thepowerofintroverts.com</a:t>
            </a:r>
            <a:r>
              <a:rPr lang="en-US" dirty="0" smtClean="0"/>
              <a:t>/about-the-book/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1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6" y="1296074"/>
            <a:ext cx="7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018" y="341967"/>
            <a:ext cx="811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Rubrics – Weaknesses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7525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7433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Create a false sense of security when working, which evaporates when student works without the guidance of a rubric.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Functions as a formula or algorithm, i.e., attempts to methodize the creative process.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Potentially fruitful paths eliminated by attempt to move most efficiently to a given endpoint.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Sense of conformity, being constrained or “boxed in”.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Don’t acknowledge role of synergy in quality of final projects, i.e., doing well in all measures doesn’t always equal the best work.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7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6" y="1296074"/>
            <a:ext cx="7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690" y="339805"/>
            <a:ext cx="811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Rubrics – Gabrielle Rico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7525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Content Placeholder 3" descr="writing-the-natural-way-gabriele-rico-phd_medium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5102" r="-5102"/>
          <a:stretch>
            <a:fillRect/>
          </a:stretch>
        </p:blipFill>
        <p:spPr>
          <a:xfrm>
            <a:off x="486282" y="1691481"/>
            <a:ext cx="3980436" cy="4343400"/>
          </a:xfrm>
        </p:spPr>
      </p:pic>
      <p:sp>
        <p:nvSpPr>
          <p:cNvPr id="13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teaching our students to be active learners, we often get the most done by </a:t>
            </a:r>
            <a:r>
              <a:rPr lang="en-US" b="1" dirty="0" smtClean="0"/>
              <a:t>tolerating ambiguity </a:t>
            </a:r>
            <a:r>
              <a:rPr lang="en-US" dirty="0" smtClean="0"/>
              <a:t>and resisting the desire to see ahead of time exactly where we are going.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2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6" y="1296074"/>
            <a:ext cx="7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017" y="204315"/>
            <a:ext cx="8113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Rubrics – Clustering or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Listing (Why?)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7525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74336" y="17700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09600" y="1752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“Clustering” or spontaneous “listing” can bypass logical, orderly, linear qualities of thought.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Create connections that might not otherwise have occurred.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Generate ideas quickly by unfolding them from a central concept.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Explore associations BEFORE finalizing an order and structure.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Clustering or spontaneous listing works because it is a reflection of the way our mind naturally works.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9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6" y="1296074"/>
            <a:ext cx="7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017" y="204315"/>
            <a:ext cx="8113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Rubrics –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Clusters and Vignettes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7525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74336" y="17700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Content Placeholder 6" descr="Screen shot 2012-07-20 at 9.02.51 AM.png"/>
          <p:cNvPicPr>
            <a:picLocks noChangeAspect="1"/>
          </p:cNvPicPr>
          <p:nvPr/>
        </p:nvPicPr>
        <p:blipFill>
          <a:blip r:embed="rId3"/>
          <a:srcRect l="-12541" r="-12541"/>
          <a:stretch>
            <a:fillRect/>
          </a:stretch>
        </p:blipFill>
        <p:spPr>
          <a:xfrm>
            <a:off x="304800" y="1752600"/>
            <a:ext cx="8407893" cy="44074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6172200"/>
            <a:ext cx="687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www.gabrielerico.com/Main/ClusteringSampleVignettes.htm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6" y="1296074"/>
            <a:ext cx="7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517" y="204315"/>
            <a:ext cx="8113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Rubrics –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Clustering/Listing Exercise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7525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74336" y="17700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Choose a single word related to an assignment that you give to students, or related to studies in your discipline.</a:t>
            </a:r>
          </a:p>
          <a:p>
            <a:r>
              <a:rPr lang="en-US" dirty="0" smtClean="0"/>
              <a:t>Write and circle the word in the upper third of the page, leaving the lower area for additional writing.</a:t>
            </a:r>
          </a:p>
          <a:p>
            <a:r>
              <a:rPr lang="en-US" dirty="0" smtClean="0"/>
              <a:t>Write down all the words you associate with your beginning word. Work quickly, allow random associations, don’t self-censor.</a:t>
            </a:r>
          </a:p>
          <a:p>
            <a:r>
              <a:rPr lang="en-US" dirty="0" smtClean="0"/>
              <a:t>If you begin to focus on another word, cluster the associations around it. If you get stuck, doodle on your existing work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You will know when to stop when you experience an “a-ha” moment or recognizing a pattern.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393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6" y="1296074"/>
            <a:ext cx="7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290" y="341967"/>
            <a:ext cx="811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Workshop Overview:  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80262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Present Theoretical Overview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Introduce a writing exercise (“listing” or “clustering”) as an invention technique.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Show how clustering applies to rubric writing.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Create word clusters based on sample projects in your discipline.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Write a brief vignette that encapsulates values and areas you wish to emphasize.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Create draft rubrics based on these written vignettes.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2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6" y="1296074"/>
            <a:ext cx="7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7525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74336" y="17700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Rubrics –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Vignette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Exercise 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17525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Begin writing in phrase/sentence form.</a:t>
            </a:r>
          </a:p>
          <a:p>
            <a:r>
              <a:rPr lang="en-US" sz="2400" dirty="0" smtClean="0"/>
              <a:t>Refer to your cluster or ignore it completely; the process of making the cluster has created the patterns in your mind</a:t>
            </a:r>
          </a:p>
          <a:p>
            <a:r>
              <a:rPr lang="en-US" sz="2400" dirty="0" smtClean="0"/>
              <a:t>Don’t feel that you must use everything in the cluster, or that you cannot add things that occur to you while writing.</a:t>
            </a:r>
          </a:p>
          <a:p>
            <a:r>
              <a:rPr lang="en-US" sz="2400" dirty="0" smtClean="0"/>
              <a:t>Re-read (read aloud) the piece you’ve just written. You can focus more on your editorial voice at this point. </a:t>
            </a:r>
          </a:p>
          <a:p>
            <a:r>
              <a:rPr lang="en-US" sz="2400" dirty="0" smtClean="0"/>
              <a:t>Stop when you have a strong sense that everything in your vignette “belongs”.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879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6" y="1296074"/>
            <a:ext cx="7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7525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74336" y="1770029"/>
            <a:ext cx="8229600" cy="224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Rubrics –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Vignette to Rubric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80999" y="1719071"/>
            <a:ext cx="8407893" cy="216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Using the other side of the page, fit your vignette into the rubric table.</a:t>
            </a:r>
          </a:p>
          <a:p>
            <a:r>
              <a:rPr lang="en-US" dirty="0" smtClean="0"/>
              <a:t>Label your axes and fill in descriptions.</a:t>
            </a:r>
          </a:p>
          <a:p>
            <a:r>
              <a:rPr lang="en-US" dirty="0" smtClean="0"/>
              <a:t>Dimensions (things being measured) (going across)</a:t>
            </a:r>
          </a:p>
          <a:p>
            <a:r>
              <a:rPr lang="en-US" dirty="0" smtClean="0"/>
              <a:t>Rankings (standards for measuring) (going down)</a:t>
            </a:r>
          </a:p>
          <a:p>
            <a:r>
              <a:rPr lang="en-US" dirty="0" smtClean="0"/>
              <a:t>Criteria (descriptions of standards) (fill in grid)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75935"/>
              </p:ext>
            </p:extLst>
          </p:nvPr>
        </p:nvGraphicFramePr>
        <p:xfrm>
          <a:off x="1194620" y="3913239"/>
          <a:ext cx="6346371" cy="23819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0971"/>
                <a:gridCol w="1676400"/>
                <a:gridCol w="1447800"/>
                <a:gridCol w="1981200"/>
              </a:tblGrid>
              <a:tr h="6877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Vocabulary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Synthesis</a:t>
                      </a:r>
                      <a:endParaRPr lang="en-US" dirty="0"/>
                    </a:p>
                  </a:txBody>
                  <a:tcPr/>
                </a:tc>
              </a:tr>
              <a:tr h="564718">
                <a:tc>
                  <a:txBody>
                    <a:bodyPr/>
                    <a:lstStyle/>
                    <a:p>
                      <a:r>
                        <a:rPr lang="en-US" dirty="0" smtClean="0"/>
                        <a:t>Excellent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4718">
                <a:tc>
                  <a:txBody>
                    <a:bodyPr/>
                    <a:lstStyle/>
                    <a:p>
                      <a:r>
                        <a:rPr lang="en-US" dirty="0" smtClean="0"/>
                        <a:t>Fair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4718"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80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6" y="1296074"/>
            <a:ext cx="7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284" y="319773"/>
            <a:ext cx="8380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Relevant Theoretical Models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(Back to the Future)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284" y="1757739"/>
            <a:ext cx="8147437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Capability </a:t>
            </a:r>
            <a:r>
              <a:rPr lang="en-US" sz="2400" dirty="0"/>
              <a:t>Ability </a:t>
            </a:r>
            <a:r>
              <a:rPr lang="en-US" sz="2400" dirty="0" smtClean="0"/>
              <a:t>Clusters:</a:t>
            </a:r>
            <a:endParaRPr lang="en-US" sz="2400" dirty="0"/>
          </a:p>
          <a:p>
            <a:pPr marL="1257300" lvl="2" indent="-342900">
              <a:buFont typeface="Arial"/>
              <a:buChar char="•"/>
            </a:pPr>
            <a:r>
              <a:rPr lang="en-US" sz="2400" dirty="0"/>
              <a:t>Imitative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Expressive/Interactive</a:t>
            </a:r>
            <a:endParaRPr lang="en-US" sz="2400" dirty="0"/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Exploratory</a:t>
            </a:r>
          </a:p>
          <a:p>
            <a:pPr lvl="2"/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Learning Theory-Humans </a:t>
            </a:r>
            <a:r>
              <a:rPr lang="en-US" sz="2400" dirty="0"/>
              <a:t>l</a:t>
            </a:r>
            <a:r>
              <a:rPr lang="en-US" sz="2400" dirty="0" smtClean="0"/>
              <a:t>earn better…</a:t>
            </a:r>
            <a:endParaRPr lang="en-US" sz="2400" dirty="0"/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In groups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When included in decisions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When new information connects to old information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When we can relate learning to real life experiences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When we are happy!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657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6" y="1296074"/>
            <a:ext cx="7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285" y="319773"/>
            <a:ext cx="8147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Assessment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Measures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(Back to the Future)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284" y="1757739"/>
            <a:ext cx="81474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+mj-lt"/>
                <a:cs typeface="Arial"/>
              </a:rPr>
              <a:t>S</a:t>
            </a:r>
            <a:r>
              <a:rPr lang="en-US" sz="2400" dirty="0" smtClean="0">
                <a:latin typeface="+mj-lt"/>
                <a:cs typeface="Arial"/>
              </a:rPr>
              <a:t>hift from assessing rote learning and memorization to assessment of abilities (esp. higher order domains).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j-lt"/>
                <a:cs typeface="Arial"/>
              </a:rPr>
              <a:t>ALI focuses on affording students an opportunity to practice skills.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j-lt"/>
                <a:cs typeface="Arial"/>
              </a:rPr>
              <a:t>Ideally, this should happen prior to the final assessment.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j-lt"/>
                <a:cs typeface="Arial"/>
              </a:rPr>
              <a:t>Hence, the need to develop formative and summative assessment strategies.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j-lt"/>
                <a:cs typeface="Arial"/>
              </a:rPr>
              <a:t>Formative: during the learning process.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j-lt"/>
                <a:cs typeface="Arial"/>
              </a:rPr>
              <a:t>Summative: following the learning process.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j-lt"/>
                <a:cs typeface="Arial"/>
              </a:rPr>
              <a:t>Which leads us to……. </a:t>
            </a:r>
            <a:endParaRPr lang="en-US" sz="24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5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60" y="1905770"/>
            <a:ext cx="84491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cs typeface="Arial"/>
              </a:rPr>
              <a:t>Rubrics:</a:t>
            </a:r>
            <a:endParaRPr lang="en-US" sz="2800" dirty="0">
              <a:latin typeface="+mj-lt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j-lt"/>
                <a:cs typeface="Arial"/>
              </a:rPr>
              <a:t>Are scoring tools that lay out the expectations for a specific assignment.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j-lt"/>
                <a:cs typeface="Arial"/>
              </a:rPr>
              <a:t>Divide an assignment into its component parts.</a:t>
            </a:r>
            <a:endParaRPr lang="en-US" sz="2400" b="1" dirty="0" smtClean="0">
              <a:latin typeface="+mj-lt"/>
              <a:sym typeface="Symbo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j-lt"/>
                <a:cs typeface="Arial"/>
                <a:sym typeface="Symbol"/>
              </a:rPr>
              <a:t>Provide discursive statements of what constitutes acceptable or unacceptable levels for each of those parts.</a:t>
            </a:r>
            <a:endParaRPr lang="en-US" sz="2400" dirty="0">
              <a:latin typeface="+mj-lt"/>
              <a:cs typeface="Arial"/>
              <a:sym typeface="Symbo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+mj-lt"/>
                <a:cs typeface="Arial"/>
                <a:sym typeface="Symbol"/>
              </a:rPr>
              <a:t>Usually are constructed using a matrix.</a:t>
            </a:r>
          </a:p>
          <a:p>
            <a:pPr marL="342900" indent="-342900">
              <a:buFont typeface="Arial"/>
              <a:buChar char="•"/>
            </a:pPr>
            <a:endParaRPr lang="en-US" sz="1600" dirty="0">
              <a:latin typeface="Arial"/>
              <a:cs typeface="Arial"/>
              <a:sym typeface="Symbol"/>
            </a:endParaRPr>
          </a:p>
          <a:p>
            <a:r>
              <a:rPr lang="en-US" sz="1200" dirty="0" smtClean="0">
                <a:latin typeface="Arial"/>
                <a:cs typeface="Arial"/>
                <a:sym typeface="Symbol"/>
              </a:rPr>
              <a:t>				</a:t>
            </a:r>
          </a:p>
          <a:p>
            <a:r>
              <a:rPr lang="en-US" sz="1200" dirty="0">
                <a:latin typeface="Arial"/>
                <a:cs typeface="Arial"/>
                <a:sym typeface="Symbol"/>
              </a:rPr>
              <a:t>	</a:t>
            </a:r>
            <a:r>
              <a:rPr lang="en-US" sz="1200" dirty="0" smtClean="0">
                <a:latin typeface="Arial"/>
                <a:cs typeface="Arial"/>
                <a:sym typeface="Symbol"/>
              </a:rPr>
              <a:t>			   </a:t>
            </a:r>
          </a:p>
          <a:p>
            <a:r>
              <a:rPr lang="en-US" sz="1200" dirty="0">
                <a:latin typeface="Arial"/>
                <a:cs typeface="Arial"/>
                <a:sym typeface="Symbol"/>
              </a:rPr>
              <a:t>	</a:t>
            </a:r>
            <a:r>
              <a:rPr lang="en-US" sz="1200" dirty="0" smtClean="0">
                <a:latin typeface="Arial"/>
                <a:cs typeface="Arial"/>
                <a:sym typeface="Symbol"/>
              </a:rPr>
              <a:t>			    Stevens, D. &amp; Levi, A. (2005). Introduction to Rubrics. Sterling, VA: Stylus Publishing.  </a:t>
            </a:r>
          </a:p>
          <a:p>
            <a:pPr algn="ctr"/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111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Rubrics Defined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11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65" y="1580874"/>
            <a:ext cx="8449111" cy="510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Efficiency, consistency, and objectivity (</a:t>
            </a:r>
            <a:r>
              <a:rPr lang="en-US" sz="2400" dirty="0" smtClean="0">
                <a:solidFill>
                  <a:srgbClr val="FF6600"/>
                </a:solidFill>
              </a:rPr>
              <a:t>watch out here!</a:t>
            </a:r>
            <a:r>
              <a:rPr lang="en-US" sz="2400" dirty="0" smtClean="0"/>
              <a:t>).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Implicitly know what </a:t>
            </a:r>
            <a:r>
              <a:rPr lang="en-US" sz="2400" dirty="0"/>
              <a:t>makes </a:t>
            </a:r>
            <a:r>
              <a:rPr lang="en-US" sz="2400" dirty="0" smtClean="0"/>
              <a:t>an </a:t>
            </a:r>
            <a:r>
              <a:rPr lang="en-US" sz="2400" dirty="0"/>
              <a:t>assignment excellent, mediocre, or in need of improvement.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Evaluations more </a:t>
            </a:r>
            <a:r>
              <a:rPr lang="en-US" sz="2400" dirty="0"/>
              <a:t>closely replicate real </a:t>
            </a:r>
            <a:r>
              <a:rPr lang="en-US" sz="2400" dirty="0" smtClean="0"/>
              <a:t>life experiences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Focus attention on </a:t>
            </a:r>
            <a:r>
              <a:rPr lang="en-US" sz="2400" dirty="0"/>
              <a:t>the key concepts and standards that the students must obtain.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rovide </a:t>
            </a:r>
            <a:r>
              <a:rPr lang="en-US" sz="2400" dirty="0"/>
              <a:t>the scaffolding necessary to improve the quality of </a:t>
            </a:r>
            <a:r>
              <a:rPr lang="en-US" sz="2400" dirty="0" smtClean="0"/>
              <a:t>students</a:t>
            </a:r>
            <a:r>
              <a:rPr lang="en-US" sz="2400" dirty="0"/>
              <a:t>' </a:t>
            </a:r>
            <a:r>
              <a:rPr lang="en-US" sz="2400" dirty="0" smtClean="0"/>
              <a:t>work.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ncrease </a:t>
            </a:r>
            <a:r>
              <a:rPr lang="en-US" sz="2400" dirty="0"/>
              <a:t>the knowledge that the students acquire.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llow </a:t>
            </a:r>
            <a:r>
              <a:rPr lang="en-US" sz="2400" dirty="0"/>
              <a:t>teachers to accommodate </a:t>
            </a:r>
            <a:r>
              <a:rPr lang="en-US" sz="2400" dirty="0" smtClean="0"/>
              <a:t>heterogeneous </a:t>
            </a:r>
            <a:r>
              <a:rPr lang="en-US" sz="2400" dirty="0"/>
              <a:t>classes by offering a range of quality levels </a:t>
            </a:r>
            <a:r>
              <a:rPr lang="en-US" sz="2400" dirty="0" smtClean="0"/>
              <a:t>(i.e., they </a:t>
            </a:r>
            <a:r>
              <a:rPr lang="en-US" sz="2400" dirty="0"/>
              <a:t>can be used with </a:t>
            </a:r>
            <a:r>
              <a:rPr lang="en-US" sz="2400" dirty="0" smtClean="0"/>
              <a:t>broad ranges of students in the same class).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r>
              <a:rPr lang="en-US" sz="1400" dirty="0" smtClean="0">
                <a:solidFill>
                  <a:prstClr val="black"/>
                </a:solidFill>
              </a:rPr>
              <a:t>						http</a:t>
            </a:r>
            <a:r>
              <a:rPr lang="en-US" sz="1400" dirty="0">
                <a:solidFill>
                  <a:prstClr val="black"/>
                </a:solidFill>
              </a:rPr>
              <a:t>://</a:t>
            </a:r>
            <a:r>
              <a:rPr lang="en-US" sz="1400" dirty="0" err="1">
                <a:solidFill>
                  <a:prstClr val="black"/>
                </a:solidFill>
              </a:rPr>
              <a:t>www.teachersfirst.com</a:t>
            </a:r>
            <a:r>
              <a:rPr lang="en-US" sz="1400" dirty="0">
                <a:solidFill>
                  <a:prstClr val="black"/>
                </a:solidFill>
              </a:rPr>
              <a:t>/lessons/rubrics/why-use-</a:t>
            </a:r>
            <a:r>
              <a:rPr lang="en-US" sz="1400" dirty="0" err="1">
                <a:solidFill>
                  <a:prstClr val="black"/>
                </a:solidFill>
              </a:rPr>
              <a:t>rubrics.cfm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endParaRPr lang="en-US" sz="2400" b="1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111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Why Rubrics: Teacher Perspective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223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65" y="1657323"/>
            <a:ext cx="8449111" cy="510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Clear understanding </a:t>
            </a:r>
            <a:r>
              <a:rPr lang="en-US" sz="2400" dirty="0"/>
              <a:t>of what is expected of them.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oncrete </a:t>
            </a:r>
            <a:r>
              <a:rPr lang="en-US" sz="2400" dirty="0"/>
              <a:t>directions about what makes a good science project, </a:t>
            </a:r>
            <a:r>
              <a:rPr lang="en-US" sz="2400" dirty="0" smtClean="0"/>
              <a:t>persuasive </a:t>
            </a:r>
            <a:r>
              <a:rPr lang="en-US" sz="2400" dirty="0"/>
              <a:t>writing piece</a:t>
            </a:r>
            <a:r>
              <a:rPr lang="en-US" sz="2400" dirty="0" smtClean="0"/>
              <a:t>, art work, musical performance, etc.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Research has suggested </a:t>
            </a:r>
            <a:r>
              <a:rPr lang="en-US" sz="2400" dirty="0"/>
              <a:t>that rubrics improve students' end products and thus increase the students' overall </a:t>
            </a:r>
            <a:r>
              <a:rPr lang="en-US" sz="2400" dirty="0" smtClean="0"/>
              <a:t>learning.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rovide </a:t>
            </a:r>
            <a:r>
              <a:rPr lang="en-US" sz="2400" dirty="0"/>
              <a:t>students with valuable information about the degree of which a specific learning outcome has been achieved.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Concrete feedback </a:t>
            </a:r>
            <a:r>
              <a:rPr lang="en-US" sz="2400" dirty="0"/>
              <a:t>that displays areas of strength and areas in need of improvement.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tudents think </a:t>
            </a:r>
            <a:r>
              <a:rPr lang="en-US" sz="2400" dirty="0"/>
              <a:t>about their own thinking and possibly about their own criteria for what is "good</a:t>
            </a:r>
            <a:r>
              <a:rPr lang="en-US" sz="2400" dirty="0" smtClean="0"/>
              <a:t>.”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nalyze </a:t>
            </a:r>
            <a:r>
              <a:rPr lang="en-US" sz="2400" dirty="0"/>
              <a:t>their own work </a:t>
            </a:r>
            <a:r>
              <a:rPr lang="en-US" sz="2400" dirty="0" smtClean="0"/>
              <a:t>in relation to a standard. </a:t>
            </a:r>
          </a:p>
          <a:p>
            <a:pPr marL="342900" indent="-342900">
              <a:buFont typeface="Arial"/>
              <a:buChar char="•"/>
            </a:pPr>
            <a:endParaRPr lang="en-US" sz="1600" dirty="0" smtClean="0"/>
          </a:p>
          <a:p>
            <a:r>
              <a:rPr lang="en-US" sz="1400" dirty="0" smtClean="0"/>
              <a:t>						http</a:t>
            </a:r>
            <a:r>
              <a:rPr lang="en-US" sz="1400" dirty="0"/>
              <a:t>://</a:t>
            </a:r>
            <a:r>
              <a:rPr lang="en-US" sz="1400" dirty="0" err="1"/>
              <a:t>www.teachersfirst.com</a:t>
            </a:r>
            <a:r>
              <a:rPr lang="en-US" sz="1400" dirty="0"/>
              <a:t>/lessons/rubrics/why-use-</a:t>
            </a:r>
            <a:r>
              <a:rPr lang="en-US" sz="1400" dirty="0" err="1" smtClean="0"/>
              <a:t>rubrics.cfm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1113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Why Rubrics: Student Perspective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388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6405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Basic Grid Format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22" y="2195995"/>
            <a:ext cx="6891214" cy="3049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" y="6360133"/>
            <a:ext cx="9143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/>
                <a:cs typeface="Arial"/>
                <a:sym typeface="Symbol"/>
              </a:rPr>
              <a:t>					Stevens</a:t>
            </a:r>
            <a:r>
              <a:rPr lang="en-US" sz="1200" dirty="0">
                <a:latin typeface="Arial"/>
                <a:cs typeface="Arial"/>
                <a:sym typeface="Symbol"/>
              </a:rPr>
              <a:t>, D. &amp; Levi, A. (2005). Introduction to Rubrics. Sterling, VA: Stylus Publishing.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5386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836" y="1296074"/>
            <a:ext cx="785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 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285" y="331113"/>
            <a:ext cx="814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Constructing a Rubric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6360133"/>
            <a:ext cx="9143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/>
                <a:cs typeface="Arial"/>
                <a:sym typeface="Symbol"/>
              </a:rPr>
              <a:t>					Stevens</a:t>
            </a:r>
            <a:r>
              <a:rPr lang="en-US" sz="1200" dirty="0">
                <a:latin typeface="Arial"/>
                <a:cs typeface="Arial"/>
                <a:sym typeface="Symbol"/>
              </a:rPr>
              <a:t>, D. &amp; Levi, A. (2005). Introduction to Rubrics. Sterling, VA: Stylus Publishing.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76265" y="2143236"/>
            <a:ext cx="8449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Four Key Stages: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Reflection…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Listing/Clustering…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Grouping and Labeling…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Application…</a:t>
            </a:r>
          </a:p>
        </p:txBody>
      </p:sp>
    </p:spTree>
    <p:extLst>
      <p:ext uri="{BB962C8B-B14F-4D97-AF65-F5344CB8AC3E}">
        <p14:creationId xmlns:p14="http://schemas.microsoft.com/office/powerpoint/2010/main" val="117746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2.1.3179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18379</TotalTime>
  <Words>1403</Words>
  <Application>Microsoft Macintosh PowerPoint</Application>
  <PresentationFormat>On-screen Show (4:3)</PresentationFormat>
  <Paragraphs>176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Rubrics –  Vignette Exercise </vt:lpstr>
      <vt:lpstr>Rubrics –  Vignette to Rubric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eTech</dc:creator>
  <cp:lastModifiedBy>User</cp:lastModifiedBy>
  <cp:revision>134</cp:revision>
  <dcterms:created xsi:type="dcterms:W3CDTF">2013-06-28T17:29:43Z</dcterms:created>
  <dcterms:modified xsi:type="dcterms:W3CDTF">2014-03-12T13:43:58Z</dcterms:modified>
</cp:coreProperties>
</file>